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 showSpecialPlsOnTitleSld="0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</p:sldIdLst>
  <p:sldSz cy="5143500" cx="9144000"/>
  <p:notesSz cx="6858000" cy="9144000"/>
  <p:embeddedFontLst>
    <p:embeddedFont>
      <p:font typeface="Economica"/>
      <p:regular r:id="rId34"/>
      <p:bold r:id="rId35"/>
      <p:italic r:id="rId36"/>
      <p:boldItalic r:id="rId37"/>
    </p:embeddedFont>
    <p:embeddedFont>
      <p:font typeface="Open Sans"/>
      <p:regular r:id="rId38"/>
      <p:bold r:id="rId39"/>
      <p:italic r:id="rId40"/>
      <p:boldItalic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OpenSans-italic.fntdata"/><Relationship Id="rId20" Type="http://schemas.openxmlformats.org/officeDocument/2006/relationships/slide" Target="slides/slide15.xml"/><Relationship Id="rId41" Type="http://schemas.openxmlformats.org/officeDocument/2006/relationships/font" Target="fonts/OpenSans-bold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Economica-bold.fntdata"/><Relationship Id="rId12" Type="http://schemas.openxmlformats.org/officeDocument/2006/relationships/slide" Target="slides/slide7.xml"/><Relationship Id="rId34" Type="http://schemas.openxmlformats.org/officeDocument/2006/relationships/font" Target="fonts/Economica-regular.fntdata"/><Relationship Id="rId15" Type="http://schemas.openxmlformats.org/officeDocument/2006/relationships/slide" Target="slides/slide10.xml"/><Relationship Id="rId37" Type="http://schemas.openxmlformats.org/officeDocument/2006/relationships/font" Target="fonts/Economica-boldItalic.fntdata"/><Relationship Id="rId14" Type="http://schemas.openxmlformats.org/officeDocument/2006/relationships/slide" Target="slides/slide9.xml"/><Relationship Id="rId36" Type="http://schemas.openxmlformats.org/officeDocument/2006/relationships/font" Target="fonts/Economica-italic.fntdata"/><Relationship Id="rId17" Type="http://schemas.openxmlformats.org/officeDocument/2006/relationships/slide" Target="slides/slide12.xml"/><Relationship Id="rId39" Type="http://schemas.openxmlformats.org/officeDocument/2006/relationships/font" Target="fonts/OpenSans-bold.fntdata"/><Relationship Id="rId16" Type="http://schemas.openxmlformats.org/officeDocument/2006/relationships/slide" Target="slides/slide11.xml"/><Relationship Id="rId38" Type="http://schemas.openxmlformats.org/officeDocument/2006/relationships/font" Target="fonts/OpenSans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6c8e681273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6c8e681273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6c8e681273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6c8e681273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6c8e681273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6c8e681273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6c8e681273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6c8e681273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6c8e681273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6c8e681273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6c94f694cc_6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6c94f694cc_6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6c8e681273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6c8e681273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6c8e681273_0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6c8e681273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6c8da8f62e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6c8da8f62e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6c8e681273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6c8e681273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6c8e681273_2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6c8e681273_2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6c8e681273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6c8e681273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6c8da8f62e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6c8da8f62e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6c8da8f62e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6c8da8f62e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6c8e681273_2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6c8e681273_2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6c8e681273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6c8e681273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6c8e681273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6c8e681273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6c8e681273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6c8e681273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6c9baf0e52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6c9baf0e52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6c9baf0e52_2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6c9baf0e52_2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6c8e681273_2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6c8e681273_2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6c8e681273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6c8e681273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6c8e681273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6c8e681273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6c8e681273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6c8e681273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6c94f694cc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6c94f694cc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6c8e681273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6c8e681273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6c94f694cc_6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6c94f694cc_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4013" y="756700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1" name="Google Shape;11;p2"/>
          <p:cNvSpPr/>
          <p:nvPr/>
        </p:nvSpPr>
        <p:spPr>
          <a:xfrm rot="10800000">
            <a:off x="5318350" y="32667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11"/>
          <p:cNvSpPr txBox="1"/>
          <p:nvPr>
            <p:ph hasCustomPrompt="1" type="title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/>
          <p:nvPr>
            <p:ph idx="1" type="body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" name="Google Shape;5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flipH="1">
            <a:off x="7595938" y="4602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7" name="Google Shape;17;p3"/>
          <p:cNvSpPr/>
          <p:nvPr/>
        </p:nvSpPr>
        <p:spPr>
          <a:xfrm flipH="1" rot="10800000">
            <a:off x="466425" y="35583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8" name="Google Shape;18;p3"/>
          <p:cNvSpPr txBox="1"/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5" name="Google Shape;35;p7"/>
          <p:cNvSpPr txBox="1"/>
          <p:nvPr>
            <p:ph idx="1" type="body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6" name="Google Shape;36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8"/>
          <p:cNvSpPr txBox="1"/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0" name="Google Shape;4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4" name="Google Shape;44;p9"/>
          <p:cNvSpPr txBox="1"/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" type="subTitle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idx="1" type="body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/>
        </p:txBody>
      </p:sp>
      <p:sp>
        <p:nvSpPr>
          <p:cNvPr id="50" name="Google Shape;50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lux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Relationship Id="rId4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://drive.google.com/file/d/1w5D1gJrzQwmLNHeu08dUy6TZ_M5lt97I/view" TargetMode="External"/><Relationship Id="rId4" Type="http://schemas.openxmlformats.org/officeDocument/2006/relationships/image" Target="../media/image13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png"/><Relationship Id="rId4" Type="http://schemas.openxmlformats.org/officeDocument/2006/relationships/image" Target="../media/image1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png"/><Relationship Id="rId4" Type="http://schemas.openxmlformats.org/officeDocument/2006/relationships/image" Target="../media/image1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0.png"/><Relationship Id="rId4" Type="http://schemas.openxmlformats.org/officeDocument/2006/relationships/image" Target="../media/image2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://drive.google.com/file/d/1shit0JKllF12t3q5fl-Nq2vpzAdfd8pr/view" TargetMode="External"/><Relationship Id="rId4" Type="http://schemas.openxmlformats.org/officeDocument/2006/relationships/image" Target="../media/image23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6.png"/><Relationship Id="rId4" Type="http://schemas.openxmlformats.org/officeDocument/2006/relationships/image" Target="../media/image2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1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8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jpg"/><Relationship Id="rId4" Type="http://schemas.openxmlformats.org/officeDocument/2006/relationships/hyperlink" Target="http://drive.google.com/file/d/1ToEp26JJP75QdG8mdQiHlRr0SWxglriG/view" TargetMode="External"/><Relationship Id="rId5" Type="http://schemas.openxmlformats.org/officeDocument/2006/relationships/image" Target="../media/image6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hyperlink" Target="http://drive.google.com/file/d/1SjfvCqMFYk2X0rwjIptvtDJYYbVaIBCh/view" TargetMode="External"/><Relationship Id="rId4" Type="http://schemas.openxmlformats.org/officeDocument/2006/relationships/image" Target="../media/image2.jpg"/><Relationship Id="rId5" Type="http://schemas.openxmlformats.org/officeDocument/2006/relationships/image" Target="../media/image18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Relationship Id="rId4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7.jpg"/><Relationship Id="rId4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hyperlink" Target="http://drive.google.com/file/d/1g5HBehvn__P5VnUdggmEBGW5-sSqe2_D/view" TargetMode="External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3044700" y="987055"/>
            <a:ext cx="3054600" cy="153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4800"/>
              <a:t>Final report</a:t>
            </a:r>
            <a:endParaRPr sz="4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(From Skolkovo to Skokovo)</a:t>
            </a:r>
            <a:endParaRPr sz="1000"/>
          </a:p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Team 1</a:t>
            </a:r>
            <a:endParaRPr sz="30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2"/>
          <p:cNvSpPr txBox="1"/>
          <p:nvPr>
            <p:ph type="title"/>
          </p:nvPr>
        </p:nvSpPr>
        <p:spPr>
          <a:xfrm>
            <a:off x="311700" y="315925"/>
            <a:ext cx="95583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R</a:t>
            </a:r>
            <a:r>
              <a:rPr lang="ru"/>
              <a:t>esults of the mission - ground surface photos</a:t>
            </a:r>
            <a:endParaRPr/>
          </a:p>
        </p:txBody>
      </p:sp>
      <p:pic>
        <p:nvPicPr>
          <p:cNvPr id="138" name="Google Shape;13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92650" y="1264875"/>
            <a:ext cx="4921969" cy="3691476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2"/>
          <p:cNvSpPr txBox="1"/>
          <p:nvPr/>
        </p:nvSpPr>
        <p:spPr>
          <a:xfrm>
            <a:off x="311700" y="1526075"/>
            <a:ext cx="3177300" cy="191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Open Sans"/>
                <a:ea typeface="Open Sans"/>
                <a:cs typeface="Open Sans"/>
                <a:sym typeface="Open Sans"/>
              </a:rPr>
              <a:t>Our payload took photos throughout the flight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Open Sans"/>
                <a:ea typeface="Open Sans"/>
                <a:cs typeface="Open Sans"/>
                <a:sym typeface="Open Sans"/>
              </a:rPr>
              <a:t>This is one of the first images, it shows the road and members of the team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40" name="Google Shape;140;p22"/>
          <p:cNvCxnSpPr/>
          <p:nvPr/>
        </p:nvCxnSpPr>
        <p:spPr>
          <a:xfrm>
            <a:off x="1210900" y="3588225"/>
            <a:ext cx="3423900" cy="27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1" name="Google Shape;141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3"/>
          <p:cNvSpPr txBox="1"/>
          <p:nvPr>
            <p:ph type="title"/>
          </p:nvPr>
        </p:nvSpPr>
        <p:spPr>
          <a:xfrm>
            <a:off x="311700" y="315925"/>
            <a:ext cx="88323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Results of the mission - </a:t>
            </a:r>
            <a:r>
              <a:rPr lang="ru"/>
              <a:t>environment</a:t>
            </a:r>
            <a:r>
              <a:rPr lang="ru"/>
              <a:t> data collection</a:t>
            </a:r>
            <a:endParaRPr/>
          </a:p>
        </p:txBody>
      </p:sp>
      <p:sp>
        <p:nvSpPr>
          <p:cNvPr id="147" name="Google Shape;147;p23"/>
          <p:cNvSpPr txBox="1"/>
          <p:nvPr/>
        </p:nvSpPr>
        <p:spPr>
          <a:xfrm>
            <a:off x="311700" y="1693975"/>
            <a:ext cx="64131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Open Sans"/>
                <a:ea typeface="Open Sans"/>
                <a:cs typeface="Open Sans"/>
                <a:sym typeface="Open Sans"/>
              </a:rPr>
              <a:t>Recording data by environmental sensors was also </a:t>
            </a:r>
            <a:r>
              <a:rPr lang="ru" sz="1800">
                <a:latin typeface="Open Sans"/>
                <a:ea typeface="Open Sans"/>
                <a:cs typeface="Open Sans"/>
                <a:sym typeface="Open Sans"/>
              </a:rPr>
              <a:t>successfully </a:t>
            </a:r>
            <a:r>
              <a:rPr lang="ru" sz="1800">
                <a:latin typeface="Open Sans"/>
                <a:ea typeface="Open Sans"/>
                <a:cs typeface="Open Sans"/>
                <a:sym typeface="Open Sans"/>
              </a:rPr>
              <a:t>carried out throughout the flight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8" name="Google Shape;148;p23"/>
          <p:cNvSpPr txBox="1"/>
          <p:nvPr/>
        </p:nvSpPr>
        <p:spPr>
          <a:xfrm>
            <a:off x="94925" y="3072025"/>
            <a:ext cx="2728200" cy="14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9" name="Google Shape;149;p23"/>
          <p:cNvSpPr txBox="1"/>
          <p:nvPr/>
        </p:nvSpPr>
        <p:spPr>
          <a:xfrm>
            <a:off x="1503925" y="2950375"/>
            <a:ext cx="6645900" cy="160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●"/>
            </a:pPr>
            <a:r>
              <a:rPr lang="ru" sz="1800">
                <a:latin typeface="Open Sans"/>
                <a:ea typeface="Open Sans"/>
                <a:cs typeface="Open Sans"/>
                <a:sym typeface="Open Sans"/>
              </a:rPr>
              <a:t>Altitude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●"/>
            </a:pPr>
            <a:r>
              <a:rPr lang="ru" sz="1800">
                <a:latin typeface="Open Sans"/>
                <a:ea typeface="Open Sans"/>
                <a:cs typeface="Open Sans"/>
                <a:sym typeface="Open Sans"/>
              </a:rPr>
              <a:t>Temperature (internal and external)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●"/>
            </a:pPr>
            <a:r>
              <a:rPr lang="ru" sz="1800">
                <a:latin typeface="Open Sans"/>
                <a:ea typeface="Open Sans"/>
                <a:cs typeface="Open Sans"/>
                <a:sym typeface="Open Sans"/>
              </a:rPr>
              <a:t>Pressure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●"/>
            </a:pPr>
            <a:r>
              <a:rPr lang="ru" sz="1800">
                <a:latin typeface="Open Sans"/>
                <a:ea typeface="Open Sans"/>
                <a:cs typeface="Open Sans"/>
                <a:sym typeface="Open Sans"/>
              </a:rPr>
              <a:t>Position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0" name="Google Shape;150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4"/>
          <p:cNvSpPr txBox="1"/>
          <p:nvPr>
            <p:ph type="title"/>
          </p:nvPr>
        </p:nvSpPr>
        <p:spPr>
          <a:xfrm>
            <a:off x="311700" y="315925"/>
            <a:ext cx="88323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Results of the mission - environment data collection</a:t>
            </a:r>
            <a:endParaRPr/>
          </a:p>
        </p:txBody>
      </p:sp>
      <p:pic>
        <p:nvPicPr>
          <p:cNvPr id="156" name="Google Shape;15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836299"/>
            <a:ext cx="4344175" cy="230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4"/>
          <p:cNvSpPr txBox="1"/>
          <p:nvPr/>
        </p:nvSpPr>
        <p:spPr>
          <a:xfrm>
            <a:off x="311700" y="1576129"/>
            <a:ext cx="3961800" cy="109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Open Sans"/>
                <a:ea typeface="Open Sans"/>
                <a:cs typeface="Open Sans"/>
                <a:sym typeface="Open Sans"/>
              </a:rPr>
              <a:t>We calculated possible maximum altitude of our balloon based on altitude that we received from GPS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58" name="Google Shape;158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15600" y="2207200"/>
            <a:ext cx="4648200" cy="2767758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4"/>
          <p:cNvSpPr txBox="1"/>
          <p:nvPr/>
        </p:nvSpPr>
        <p:spPr>
          <a:xfrm>
            <a:off x="4966775" y="1576125"/>
            <a:ext cx="3961800" cy="5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Open Sans"/>
                <a:ea typeface="Open Sans"/>
                <a:cs typeface="Open Sans"/>
                <a:sym typeface="Open Sans"/>
              </a:rPr>
              <a:t>M</a:t>
            </a:r>
            <a:r>
              <a:rPr lang="ru" sz="1800">
                <a:latin typeface="Open Sans"/>
                <a:ea typeface="Open Sans"/>
                <a:cs typeface="Open Sans"/>
                <a:sym typeface="Open Sans"/>
              </a:rPr>
              <a:t>aximum </a:t>
            </a:r>
            <a:r>
              <a:rPr b="1" lang="ru" sz="1800">
                <a:latin typeface="Open Sans"/>
                <a:ea typeface="Open Sans"/>
                <a:cs typeface="Open Sans"/>
                <a:sym typeface="Open Sans"/>
              </a:rPr>
              <a:t>altitude</a:t>
            </a:r>
            <a:r>
              <a:rPr lang="ru" sz="1800">
                <a:latin typeface="Open Sans"/>
                <a:ea typeface="Open Sans"/>
                <a:cs typeface="Open Sans"/>
                <a:sym typeface="Open Sans"/>
              </a:rPr>
              <a:t> ~ 25000m  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0" name="Google Shape;160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type="title"/>
          </p:nvPr>
        </p:nvSpPr>
        <p:spPr>
          <a:xfrm>
            <a:off x="311700" y="315925"/>
            <a:ext cx="88323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Results of the mission - environment data collection</a:t>
            </a:r>
            <a:endParaRPr/>
          </a:p>
        </p:txBody>
      </p:sp>
      <p:pic>
        <p:nvPicPr>
          <p:cNvPr id="166" name="Google Shape;16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0625" y="1616025"/>
            <a:ext cx="6526975" cy="3527475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5"/>
          <p:cNvSpPr txBox="1"/>
          <p:nvPr/>
        </p:nvSpPr>
        <p:spPr>
          <a:xfrm>
            <a:off x="76200" y="2321076"/>
            <a:ext cx="2520600" cy="23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latin typeface="Open Sans"/>
                <a:ea typeface="Open Sans"/>
                <a:cs typeface="Open Sans"/>
                <a:sym typeface="Open Sans"/>
              </a:rPr>
              <a:t>Temperature</a:t>
            </a:r>
            <a:r>
              <a:rPr lang="ru" sz="1800">
                <a:latin typeface="Open Sans"/>
                <a:ea typeface="Open Sans"/>
                <a:cs typeface="Open Sans"/>
                <a:sym typeface="Open Sans"/>
              </a:rPr>
              <a:t> in the payload was stable </a:t>
            </a:r>
            <a:r>
              <a:rPr lang="ru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throughout the flight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External temperature seems very realistic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8" name="Google Shape;168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6"/>
          <p:cNvSpPr txBox="1"/>
          <p:nvPr>
            <p:ph type="title"/>
          </p:nvPr>
        </p:nvSpPr>
        <p:spPr>
          <a:xfrm>
            <a:off x="311700" y="315925"/>
            <a:ext cx="88323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Results of the mission - environment data collection</a:t>
            </a:r>
            <a:endParaRPr/>
          </a:p>
        </p:txBody>
      </p:sp>
      <p:pic>
        <p:nvPicPr>
          <p:cNvPr id="174" name="Google Shape;17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1975" y="1351750"/>
            <a:ext cx="7022610" cy="3691475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6"/>
          <p:cNvSpPr txBox="1"/>
          <p:nvPr/>
        </p:nvSpPr>
        <p:spPr>
          <a:xfrm>
            <a:off x="86975" y="1642601"/>
            <a:ext cx="2025000" cy="29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latin typeface="Open Sans"/>
                <a:ea typeface="Open Sans"/>
                <a:cs typeface="Open Sans"/>
                <a:sym typeface="Open Sans"/>
              </a:rPr>
              <a:t>Pressure </a:t>
            </a:r>
            <a:r>
              <a:rPr lang="ru" sz="1800">
                <a:latin typeface="Open Sans"/>
                <a:ea typeface="Open Sans"/>
                <a:cs typeface="Open Sans"/>
                <a:sym typeface="Open Sans"/>
              </a:rPr>
              <a:t>outside had a non-real cyclical behaviour of change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Open Sans"/>
                <a:ea typeface="Open Sans"/>
                <a:cs typeface="Open Sans"/>
                <a:sym typeface="Open Sans"/>
              </a:rPr>
              <a:t>We suppose that our barometer was broken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6" name="Google Shape;176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7"/>
          <p:cNvSpPr txBox="1"/>
          <p:nvPr>
            <p:ph type="title"/>
          </p:nvPr>
        </p:nvSpPr>
        <p:spPr>
          <a:xfrm>
            <a:off x="311700" y="315925"/>
            <a:ext cx="88323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Examination after the flight</a:t>
            </a:r>
            <a:endParaRPr/>
          </a:p>
        </p:txBody>
      </p:sp>
      <p:pic>
        <p:nvPicPr>
          <p:cNvPr id="182" name="Google Shape;182;p27" title="after flight examination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90688" y="1252450"/>
            <a:ext cx="6562622" cy="3691475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8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T</a:t>
            </a:r>
            <a:r>
              <a:rPr lang="ru"/>
              <a:t>he post flight analysis - mechanical part</a:t>
            </a:r>
            <a:endParaRPr/>
          </a:p>
        </p:txBody>
      </p:sp>
      <p:pic>
        <p:nvPicPr>
          <p:cNvPr id="189" name="Google Shape;189;p28"/>
          <p:cNvPicPr preferRelativeResize="0"/>
          <p:nvPr/>
        </p:nvPicPr>
        <p:blipFill rotWithShape="1">
          <a:blip r:embed="rId3">
            <a:alphaModFix/>
          </a:blip>
          <a:srcRect b="12237" l="4924" r="0" t="9619"/>
          <a:stretch/>
        </p:blipFill>
        <p:spPr>
          <a:xfrm>
            <a:off x="5584600" y="1299625"/>
            <a:ext cx="3536050" cy="3874650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8"/>
          <p:cNvSpPr txBox="1"/>
          <p:nvPr/>
        </p:nvSpPr>
        <p:spPr>
          <a:xfrm>
            <a:off x="129875" y="2061775"/>
            <a:ext cx="2268000" cy="16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Open Sans"/>
                <a:ea typeface="Open Sans"/>
                <a:cs typeface="Open Sans"/>
                <a:sym typeface="Open Sans"/>
              </a:rPr>
              <a:t>Our gyro was not strong enough and broke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91" name="Google Shape;191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12175" y="1324291"/>
            <a:ext cx="2887476" cy="3849984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9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The post flight analysis - mechanical part</a:t>
            </a:r>
            <a:endParaRPr/>
          </a:p>
        </p:txBody>
      </p:sp>
      <p:pic>
        <p:nvPicPr>
          <p:cNvPr id="198" name="Google Shape;19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2450" y="1633415"/>
            <a:ext cx="2557375" cy="3409811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29"/>
          <p:cNvSpPr txBox="1"/>
          <p:nvPr/>
        </p:nvSpPr>
        <p:spPr>
          <a:xfrm>
            <a:off x="4250588" y="1223425"/>
            <a:ext cx="1601100" cy="41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Open Sans"/>
                <a:ea typeface="Open Sans"/>
                <a:cs typeface="Open Sans"/>
                <a:sym typeface="Open Sans"/>
              </a:rPr>
              <a:t>Before flight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0" name="Google Shape;200;p29"/>
          <p:cNvSpPr txBox="1"/>
          <p:nvPr/>
        </p:nvSpPr>
        <p:spPr>
          <a:xfrm>
            <a:off x="6999483" y="1223425"/>
            <a:ext cx="1443900" cy="41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Open Sans"/>
                <a:ea typeface="Open Sans"/>
                <a:cs typeface="Open Sans"/>
                <a:sym typeface="Open Sans"/>
              </a:rPr>
              <a:t>After</a:t>
            </a:r>
            <a:r>
              <a:rPr lang="ru" sz="1800">
                <a:latin typeface="Open Sans"/>
                <a:ea typeface="Open Sans"/>
                <a:cs typeface="Open Sans"/>
                <a:sym typeface="Open Sans"/>
              </a:rPr>
              <a:t> flight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1" name="Google Shape;201;p29"/>
          <p:cNvSpPr txBox="1"/>
          <p:nvPr/>
        </p:nvSpPr>
        <p:spPr>
          <a:xfrm>
            <a:off x="187575" y="2200800"/>
            <a:ext cx="3345600" cy="16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Open Sans"/>
                <a:ea typeface="Open Sans"/>
                <a:cs typeface="Open Sans"/>
                <a:sym typeface="Open Sans"/>
              </a:rPr>
              <a:t>Upon landing, the battery packs could not withstand the load and broke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Open Sans"/>
                <a:ea typeface="Open Sans"/>
                <a:cs typeface="Open Sans"/>
                <a:sym typeface="Open Sans"/>
              </a:rPr>
              <a:t>However! Our device was not left without energy after landing, since battery pack never disconnected!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02" name="Google Shape;202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82226" y="1792525"/>
            <a:ext cx="2398932" cy="3198576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0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The post flight analysis - mechanical part</a:t>
            </a:r>
            <a:endParaRPr/>
          </a:p>
        </p:txBody>
      </p:sp>
      <p:sp>
        <p:nvSpPr>
          <p:cNvPr id="209" name="Google Shape;209;p30"/>
          <p:cNvSpPr txBox="1"/>
          <p:nvPr/>
        </p:nvSpPr>
        <p:spPr>
          <a:xfrm>
            <a:off x="76200" y="1425975"/>
            <a:ext cx="3345600" cy="34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Open Sans"/>
                <a:ea typeface="Open Sans"/>
                <a:cs typeface="Open Sans"/>
                <a:sym typeface="Open Sans"/>
              </a:rPr>
              <a:t>The camera was damaged. However, the whole structure that supported it survived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Open Sans"/>
                <a:ea typeface="Open Sans"/>
                <a:cs typeface="Open Sans"/>
                <a:sym typeface="Open Sans"/>
              </a:rPr>
              <a:t>The reason for the breakdown of the camera is unknown. Presumably there was a support stretch and caused the lense mechanism damage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10" name="Google Shape;21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0025" y="1425975"/>
            <a:ext cx="2730970" cy="3641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99200" y="1375825"/>
            <a:ext cx="2768599" cy="3691446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The post flight analysis - electrical part</a:t>
            </a:r>
            <a:endParaRPr/>
          </a:p>
        </p:txBody>
      </p:sp>
      <p:sp>
        <p:nvSpPr>
          <p:cNvPr id="218" name="Google Shape;218;p31"/>
          <p:cNvSpPr txBox="1"/>
          <p:nvPr/>
        </p:nvSpPr>
        <p:spPr>
          <a:xfrm>
            <a:off x="311700" y="1530272"/>
            <a:ext cx="4952400" cy="25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Open Sans"/>
                <a:ea typeface="Open Sans"/>
                <a:cs typeface="Open Sans"/>
                <a:sym typeface="Open Sans"/>
              </a:rPr>
              <a:t>IMU sensor works pretty well and was not injured after landing but barometr didn’t work well during the flight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Open Sans"/>
                <a:ea typeface="Open Sans"/>
                <a:cs typeface="Open Sans"/>
                <a:sym typeface="Open Sans"/>
              </a:rPr>
              <a:t>Most likely this is caused by the module defective or it broke during the testing of the payload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19" name="Google Shape;21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65850" y="1300013"/>
            <a:ext cx="2768606" cy="369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/>
          <p:nvPr/>
        </p:nvSpPr>
        <p:spPr>
          <a:xfrm>
            <a:off x="152400" y="1612350"/>
            <a:ext cx="3058200" cy="2814900"/>
          </a:xfrm>
          <a:prstGeom prst="roundRect">
            <a:avLst>
              <a:gd fmla="val 21875" name="adj"/>
            </a:avLst>
          </a:prstGeom>
          <a:noFill/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i="0" lang="ru" sz="1800" u="sng" cap="none" strike="noStrike">
                <a:latin typeface="Open Sans"/>
                <a:ea typeface="Open Sans"/>
                <a:cs typeface="Open Sans"/>
                <a:sym typeface="Open Sans"/>
              </a:rPr>
              <a:t>Management and organisation:</a:t>
            </a:r>
            <a:endParaRPr i="0" sz="1800" u="sng" cap="none" strike="noStrike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sz="1800" u="sng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i="0" lang="ru" sz="1800" u="none" cap="none" strike="noStrike">
                <a:latin typeface="Open Sans"/>
                <a:ea typeface="Open Sans"/>
                <a:cs typeface="Open Sans"/>
                <a:sym typeface="Open Sans"/>
              </a:rPr>
              <a:t>Andrey – MBSE + doc</a:t>
            </a:r>
            <a:endParaRPr i="0" sz="1800" u="none" cap="none" strike="noStrike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i="0" lang="ru" sz="1800" u="none" cap="none" strike="noStrike">
                <a:latin typeface="Open Sans"/>
                <a:ea typeface="Open Sans"/>
                <a:cs typeface="Open Sans"/>
                <a:sym typeface="Open Sans"/>
              </a:rPr>
              <a:t>Anna – Documentation</a:t>
            </a:r>
            <a:endParaRPr i="0" sz="1800" u="none" cap="none" strike="noStrike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i="0" lang="ru" sz="1800" u="none" cap="none" strike="noStrike">
                <a:latin typeface="Open Sans"/>
                <a:ea typeface="Open Sans"/>
                <a:cs typeface="Open Sans"/>
                <a:sym typeface="Open Sans"/>
              </a:rPr>
              <a:t> Salman Ali – Management + Doc</a:t>
            </a:r>
            <a:endParaRPr i="0" sz="1800" u="none" cap="none" strike="noStrike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i="0" lang="ru" sz="1800" u="none" cap="none" strike="noStrike">
                <a:latin typeface="Open Sans"/>
                <a:ea typeface="Open Sans"/>
                <a:cs typeface="Open Sans"/>
                <a:sym typeface="Open Sans"/>
              </a:rPr>
              <a:t>Natalia – Documentation </a:t>
            </a:r>
            <a:endParaRPr i="0" sz="1800" u="none" cap="none" strike="noStrike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9" name="Google Shape;69;p14"/>
          <p:cNvSpPr/>
          <p:nvPr/>
        </p:nvSpPr>
        <p:spPr>
          <a:xfrm>
            <a:off x="6060450" y="1716350"/>
            <a:ext cx="2986800" cy="2723700"/>
          </a:xfrm>
          <a:prstGeom prst="roundRect">
            <a:avLst>
              <a:gd fmla="val 21875" name="adj"/>
            </a:avLst>
          </a:prstGeom>
          <a:noFill/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i="0" lang="ru" sz="1800" u="sng" cap="none" strike="noStrike">
                <a:latin typeface="Open Sans"/>
                <a:ea typeface="Open Sans"/>
                <a:cs typeface="Open Sans"/>
                <a:sym typeface="Open Sans"/>
              </a:rPr>
              <a:t>Mechanical</a:t>
            </a:r>
            <a:r>
              <a:rPr lang="ru" sz="1800" u="sng"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i="0" lang="ru" sz="1800" u="sng" cap="none" strike="noStrike">
                <a:latin typeface="Open Sans"/>
                <a:ea typeface="Open Sans"/>
                <a:cs typeface="Open Sans"/>
                <a:sym typeface="Open Sans"/>
              </a:rPr>
              <a:t>engineers:</a:t>
            </a:r>
            <a:endParaRPr i="0" sz="1800" u="sng" cap="none" strike="noStrike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sz="1800" u="sng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i="0" lang="ru" sz="1800" u="none" cap="none" strike="noStrike">
                <a:latin typeface="Open Sans"/>
                <a:ea typeface="Open Sans"/>
                <a:cs typeface="Open Sans"/>
                <a:sym typeface="Open Sans"/>
              </a:rPr>
              <a:t>Stepan – Platform</a:t>
            </a:r>
            <a:endParaRPr i="0" sz="1800" u="none" cap="none" strike="noStrike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i="0" lang="ru" sz="1800" u="none" cap="none" strike="noStrike">
                <a:latin typeface="Open Sans"/>
                <a:ea typeface="Open Sans"/>
                <a:cs typeface="Open Sans"/>
                <a:sym typeface="Open Sans"/>
              </a:rPr>
              <a:t>Alexander – Platform</a:t>
            </a:r>
            <a:endParaRPr i="0" sz="1800" u="none" cap="none" strike="noStrike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i="0" lang="ru" sz="1800" u="none" cap="none" strike="noStrike">
                <a:latin typeface="Open Sans"/>
                <a:ea typeface="Open Sans"/>
                <a:cs typeface="Open Sans"/>
                <a:sym typeface="Open Sans"/>
              </a:rPr>
              <a:t>Kate – Platform</a:t>
            </a:r>
            <a:endParaRPr i="0" sz="1800" u="none" cap="none" strike="noStrike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i="0" lang="ru" sz="1800" u="none" cap="none" strike="noStrike">
                <a:latin typeface="Open Sans"/>
                <a:ea typeface="Open Sans"/>
                <a:cs typeface="Open Sans"/>
                <a:sym typeface="Open Sans"/>
              </a:rPr>
              <a:t>Basel </a:t>
            </a:r>
            <a:r>
              <a:rPr lang="ru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–</a:t>
            </a:r>
            <a:r>
              <a:rPr i="0" lang="ru" sz="1800" u="none" cap="none" strike="noStrike">
                <a:latin typeface="Open Sans"/>
                <a:ea typeface="Open Sans"/>
                <a:cs typeface="Open Sans"/>
                <a:sym typeface="Open Sans"/>
              </a:rPr>
              <a:t> Platform</a:t>
            </a:r>
            <a:endParaRPr i="0" sz="1800" u="none" cap="none" strike="noStrike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0" name="Google Shape;70;p14"/>
          <p:cNvSpPr/>
          <p:nvPr/>
        </p:nvSpPr>
        <p:spPr>
          <a:xfrm>
            <a:off x="3223275" y="1339800"/>
            <a:ext cx="2824500" cy="3207600"/>
          </a:xfrm>
          <a:prstGeom prst="roundRect">
            <a:avLst>
              <a:gd fmla="val 21875" name="adj"/>
            </a:avLst>
          </a:prstGeom>
          <a:noFill/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i="0" lang="ru" sz="1800" u="sng" cap="none" strike="noStrike">
                <a:latin typeface="Open Sans"/>
                <a:ea typeface="Open Sans"/>
                <a:cs typeface="Open Sans"/>
                <a:sym typeface="Open Sans"/>
              </a:rPr>
              <a:t>Electrical engineers:</a:t>
            </a:r>
            <a:endParaRPr i="0" sz="1800" u="sng" cap="none" strike="noStrike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sz="1800" u="sng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i="0" lang="ru" sz="1800" u="none" cap="none" strike="noStrike">
                <a:latin typeface="Open Sans"/>
                <a:ea typeface="Open Sans"/>
                <a:cs typeface="Open Sans"/>
                <a:sym typeface="Open Sans"/>
              </a:rPr>
              <a:t>Nikita – overall</a:t>
            </a:r>
            <a:endParaRPr i="0" sz="1800" u="none" cap="none" strike="noStrike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i="0" lang="ru" sz="1800" u="none" cap="none" strike="noStrike">
                <a:latin typeface="Open Sans"/>
                <a:ea typeface="Open Sans"/>
                <a:cs typeface="Open Sans"/>
                <a:sym typeface="Open Sans"/>
              </a:rPr>
              <a:t>Yaroslav – heating system</a:t>
            </a:r>
            <a:endParaRPr i="0" sz="1800" u="none" cap="none" strike="noStrike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i="0" lang="ru" sz="1800" u="none" cap="none" strike="noStrike">
                <a:latin typeface="Open Sans"/>
                <a:ea typeface="Open Sans"/>
                <a:cs typeface="Open Sans"/>
                <a:sym typeface="Open Sans"/>
              </a:rPr>
              <a:t>Nourhan </a:t>
            </a:r>
            <a:r>
              <a:rPr lang="ru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– </a:t>
            </a:r>
            <a:r>
              <a:rPr i="0" lang="ru" sz="1800" u="none" cap="none" strike="noStrike">
                <a:latin typeface="Open Sans"/>
                <a:ea typeface="Open Sans"/>
                <a:cs typeface="Open Sans"/>
                <a:sym typeface="Open Sans"/>
              </a:rPr>
              <a:t>energy</a:t>
            </a:r>
            <a:endParaRPr i="0" sz="1800" u="none" cap="none" strike="noStrike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i="0" lang="ru" sz="1800" u="none" cap="none" strike="noStrike">
                <a:latin typeface="Open Sans"/>
                <a:ea typeface="Open Sans"/>
                <a:cs typeface="Open Sans"/>
                <a:sym typeface="Open Sans"/>
              </a:rPr>
              <a:t>Pavel – recovery systems</a:t>
            </a:r>
            <a:endParaRPr i="0" sz="1800" u="none" cap="none" strike="noStrike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i="0" lang="ru" sz="1800" u="none" cap="none" strike="noStrike">
                <a:latin typeface="Open Sans"/>
                <a:ea typeface="Open Sans"/>
                <a:cs typeface="Open Sans"/>
                <a:sym typeface="Open Sans"/>
              </a:rPr>
              <a:t>Victor </a:t>
            </a:r>
            <a:r>
              <a:rPr lang="ru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– </a:t>
            </a:r>
            <a:r>
              <a:rPr i="0" lang="ru" sz="1800" u="none" cap="none" strike="noStrike">
                <a:latin typeface="Open Sans"/>
                <a:ea typeface="Open Sans"/>
                <a:cs typeface="Open Sans"/>
                <a:sym typeface="Open Sans"/>
              </a:rPr>
              <a:t>recovery systems</a:t>
            </a:r>
            <a:endParaRPr i="0" sz="1800" u="none" cap="none" strike="noStrike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i="0" sz="1800" u="none" cap="none" strike="noStrike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1" name="Google Shape;71;p14"/>
          <p:cNvSpPr txBox="1"/>
          <p:nvPr>
            <p:ph type="title"/>
          </p:nvPr>
        </p:nvSpPr>
        <p:spPr>
          <a:xfrm>
            <a:off x="831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Team members</a:t>
            </a:r>
            <a:endParaRPr/>
          </a:p>
        </p:txBody>
      </p:sp>
      <p:sp>
        <p:nvSpPr>
          <p:cNvPr id="72" name="Google Shape;72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2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The post flight analysis - beacon system</a:t>
            </a:r>
            <a:endParaRPr/>
          </a:p>
        </p:txBody>
      </p:sp>
      <p:sp>
        <p:nvSpPr>
          <p:cNvPr id="226" name="Google Shape;226;p32"/>
          <p:cNvSpPr txBox="1"/>
          <p:nvPr/>
        </p:nvSpPr>
        <p:spPr>
          <a:xfrm>
            <a:off x="2518050" y="1273950"/>
            <a:ext cx="4107900" cy="46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Open Sans"/>
                <a:ea typeface="Open Sans"/>
                <a:cs typeface="Open Sans"/>
                <a:sym typeface="Open Sans"/>
              </a:rPr>
              <a:t>Pre-flight test was very successful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27" name="Google Shape;227;p32" title="video_2019-12-17_00-11-58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52600" y="1865075"/>
            <a:ext cx="5557378" cy="3126025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3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The post flight analysis - beacon </a:t>
            </a:r>
            <a:r>
              <a:rPr lang="ru"/>
              <a:t>system</a:t>
            </a:r>
            <a:endParaRPr/>
          </a:p>
        </p:txBody>
      </p:sp>
      <p:pic>
        <p:nvPicPr>
          <p:cNvPr id="234" name="Google Shape;23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58300" y="1247500"/>
            <a:ext cx="2768606" cy="369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32600" y="1247500"/>
            <a:ext cx="2768606" cy="369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33"/>
          <p:cNvSpPr txBox="1"/>
          <p:nvPr/>
        </p:nvSpPr>
        <p:spPr>
          <a:xfrm>
            <a:off x="311700" y="1647925"/>
            <a:ext cx="2989800" cy="22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Open Sans"/>
                <a:ea typeface="Open Sans"/>
                <a:cs typeface="Open Sans"/>
                <a:sym typeface="Open Sans"/>
              </a:rPr>
              <a:t>But after landing, our batteries have discharged and we could neither </a:t>
            </a:r>
            <a:r>
              <a:rPr lang="ru" sz="1800">
                <a:latin typeface="Open Sans"/>
                <a:ea typeface="Open Sans"/>
                <a:cs typeface="Open Sans"/>
                <a:sym typeface="Open Sans"/>
              </a:rPr>
              <a:t>receive</a:t>
            </a:r>
            <a:r>
              <a:rPr lang="ru" sz="1800">
                <a:latin typeface="Open Sans"/>
                <a:ea typeface="Open Sans"/>
                <a:cs typeface="Open Sans"/>
                <a:sym typeface="Open Sans"/>
              </a:rPr>
              <a:t> nor send a signal to the payload to turn on the light and sound beacons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7" name="Google Shape;237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The post flight analysis - what needs to be fixed</a:t>
            </a:r>
            <a:endParaRPr/>
          </a:p>
        </p:txBody>
      </p:sp>
      <p:sp>
        <p:nvSpPr>
          <p:cNvPr id="243" name="Google Shape;243;p34"/>
          <p:cNvSpPr txBox="1"/>
          <p:nvPr/>
        </p:nvSpPr>
        <p:spPr>
          <a:xfrm>
            <a:off x="457275" y="1714250"/>
            <a:ext cx="7140000" cy="26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●"/>
            </a:pPr>
            <a:r>
              <a:rPr lang="ru" sz="1800">
                <a:latin typeface="Open Sans"/>
                <a:ea typeface="Open Sans"/>
                <a:cs typeface="Open Sans"/>
                <a:sym typeface="Open Sans"/>
              </a:rPr>
              <a:t>Gyro design must be stronger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●"/>
            </a:pPr>
            <a:r>
              <a:rPr lang="ru" sz="1800">
                <a:latin typeface="Open Sans"/>
                <a:ea typeface="Open Sans"/>
                <a:cs typeface="Open Sans"/>
                <a:sym typeface="Open Sans"/>
              </a:rPr>
              <a:t>The battery pack must be mounted more securely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●"/>
            </a:pPr>
            <a:r>
              <a:rPr lang="ru" sz="1800">
                <a:latin typeface="Open Sans"/>
                <a:ea typeface="Open Sans"/>
                <a:cs typeface="Open Sans"/>
                <a:sym typeface="Open Sans"/>
              </a:rPr>
              <a:t>Refine camera support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●"/>
            </a:pPr>
            <a:r>
              <a:rPr lang="ru" sz="1800">
                <a:latin typeface="Open Sans"/>
                <a:ea typeface="Open Sans"/>
                <a:cs typeface="Open Sans"/>
                <a:sym typeface="Open Sans"/>
              </a:rPr>
              <a:t>Attach the antenna to the beacon to increase the distance at which it can work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●"/>
            </a:pPr>
            <a:r>
              <a:rPr lang="ru" sz="1800">
                <a:latin typeface="Open Sans"/>
                <a:ea typeface="Open Sans"/>
                <a:cs typeface="Open Sans"/>
                <a:sym typeface="Open Sans"/>
              </a:rPr>
              <a:t>Make a separate </a:t>
            </a:r>
            <a:r>
              <a:rPr lang="ru" sz="1800">
                <a:latin typeface="Open Sans"/>
                <a:ea typeface="Open Sans"/>
                <a:cs typeface="Open Sans"/>
                <a:sym typeface="Open Sans"/>
              </a:rPr>
              <a:t>backup</a:t>
            </a:r>
            <a:r>
              <a:rPr lang="ru" sz="1800">
                <a:latin typeface="Open Sans"/>
                <a:ea typeface="Open Sans"/>
                <a:cs typeface="Open Sans"/>
                <a:sym typeface="Open Sans"/>
              </a:rPr>
              <a:t> power supply for beacons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4" name="Google Shape;244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Minimum Success Criteria</a:t>
            </a:r>
            <a:endParaRPr/>
          </a:p>
        </p:txBody>
      </p:sp>
      <p:sp>
        <p:nvSpPr>
          <p:cNvPr id="250" name="Google Shape;250;p35"/>
          <p:cNvSpPr txBox="1"/>
          <p:nvPr/>
        </p:nvSpPr>
        <p:spPr>
          <a:xfrm>
            <a:off x="474600" y="1646325"/>
            <a:ext cx="83577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AutoNum type="arabicPeriod"/>
            </a:pPr>
            <a:r>
              <a:rPr lang="ru" sz="1800">
                <a:latin typeface="Open Sans"/>
                <a:ea typeface="Open Sans"/>
                <a:cs typeface="Open Sans"/>
                <a:sym typeface="Open Sans"/>
              </a:rPr>
              <a:t>We should have at least 70 % of the images saved for the duration of the mission, PLD 2 (TEL-01) 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AutoNum type="arabicPeriod"/>
            </a:pPr>
            <a:r>
              <a:rPr lang="ru" sz="1800">
                <a:latin typeface="Open Sans"/>
                <a:ea typeface="Open Sans"/>
                <a:cs typeface="Open Sans"/>
                <a:sym typeface="Open Sans"/>
              </a:rPr>
              <a:t>Execute a successful launch sequence (MS 1) 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AutoNum type="arabicPeriod"/>
            </a:pPr>
            <a:r>
              <a:rPr lang="ru" sz="1800">
                <a:latin typeface="Open Sans"/>
                <a:ea typeface="Open Sans"/>
                <a:cs typeface="Open Sans"/>
                <a:sym typeface="Open Sans"/>
              </a:rPr>
              <a:t>Maximum Flight information to be gathered via telemetry (TEL-02) 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AutoNum type="arabicPeriod"/>
            </a:pPr>
            <a:r>
              <a:rPr lang="ru" sz="1800">
                <a:latin typeface="Open Sans"/>
                <a:ea typeface="Open Sans"/>
                <a:cs typeface="Open Sans"/>
                <a:sym typeface="Open Sans"/>
              </a:rPr>
              <a:t>Ensure the safety of PLD 1 &amp; PLD 2 &amp; their safe retrieval (PLT-05 &amp; PLT-01 &amp; RE-01) 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1" name="Google Shape;251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Is our </a:t>
            </a:r>
            <a:r>
              <a:rPr lang="ru"/>
              <a:t>mission</a:t>
            </a:r>
            <a:r>
              <a:rPr lang="ru"/>
              <a:t> </a:t>
            </a:r>
            <a:r>
              <a:rPr lang="ru"/>
              <a:t>success or not?</a:t>
            </a:r>
            <a:endParaRPr/>
          </a:p>
        </p:txBody>
      </p:sp>
      <p:sp>
        <p:nvSpPr>
          <p:cNvPr id="257" name="Google Shape;257;p36"/>
          <p:cNvSpPr txBox="1"/>
          <p:nvPr/>
        </p:nvSpPr>
        <p:spPr>
          <a:xfrm>
            <a:off x="513400" y="1432100"/>
            <a:ext cx="8421900" cy="38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Open Sans"/>
                <a:ea typeface="Open Sans"/>
                <a:cs typeface="Open Sans"/>
                <a:sym typeface="Open Sans"/>
              </a:rPr>
              <a:t>Based on the mission statement, minimum success criteria and analyzing our results. Yes, our mission was a success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-"/>
            </a:pPr>
            <a:r>
              <a:rPr lang="ru" sz="1800">
                <a:latin typeface="Open Sans"/>
                <a:ea typeface="Open Sans"/>
                <a:cs typeface="Open Sans"/>
                <a:sym typeface="Open Sans"/>
              </a:rPr>
              <a:t>Successful launch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-"/>
            </a:pPr>
            <a:r>
              <a:rPr lang="ru" sz="1800">
                <a:latin typeface="Open Sans"/>
                <a:ea typeface="Open Sans"/>
                <a:cs typeface="Open Sans"/>
                <a:sym typeface="Open Sans"/>
              </a:rPr>
              <a:t>Successful retrieval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-"/>
            </a:pPr>
            <a:r>
              <a:rPr lang="ru" sz="1800">
                <a:latin typeface="Open Sans"/>
                <a:ea typeface="Open Sans"/>
                <a:cs typeface="Open Sans"/>
                <a:sym typeface="Open Sans"/>
              </a:rPr>
              <a:t>In-flight data storage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-"/>
            </a:pPr>
            <a:r>
              <a:rPr lang="ru" sz="1800">
                <a:latin typeface="Open Sans"/>
                <a:ea typeface="Open Sans"/>
                <a:cs typeface="Open Sans"/>
                <a:sym typeface="Open Sans"/>
              </a:rPr>
              <a:t>Images taken, and saved during the mission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-"/>
            </a:pPr>
            <a:r>
              <a:rPr lang="ru" sz="1800">
                <a:latin typeface="Open Sans"/>
                <a:ea typeface="Open Sans"/>
                <a:cs typeface="Open Sans"/>
                <a:sym typeface="Open Sans"/>
              </a:rPr>
              <a:t>Lastly, we also received good feedback from our customer Joan which endorsed our statement on successfully achieving the objectives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-"/>
            </a:pPr>
            <a:r>
              <a:rPr lang="ru" sz="1800">
                <a:latin typeface="Open Sans"/>
                <a:ea typeface="Open Sans"/>
                <a:cs typeface="Open Sans"/>
                <a:sym typeface="Open Sans"/>
              </a:rPr>
              <a:t>For our other customer, Emre, we did deliver what was asked and retrieved the camera safely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8" name="Google Shape;258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7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L</a:t>
            </a:r>
            <a:r>
              <a:rPr lang="ru"/>
              <a:t>essons learnt</a:t>
            </a:r>
            <a:endParaRPr/>
          </a:p>
        </p:txBody>
      </p:sp>
      <p:sp>
        <p:nvSpPr>
          <p:cNvPr id="264" name="Google Shape;264;p37"/>
          <p:cNvSpPr txBox="1"/>
          <p:nvPr/>
        </p:nvSpPr>
        <p:spPr>
          <a:xfrm>
            <a:off x="311700" y="1302500"/>
            <a:ext cx="73662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-"/>
            </a:pPr>
            <a:r>
              <a:rPr lang="ru" sz="1800">
                <a:latin typeface="Open Sans"/>
                <a:ea typeface="Open Sans"/>
                <a:cs typeface="Open Sans"/>
                <a:sym typeface="Open Sans"/>
              </a:rPr>
              <a:t>Team-Work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-"/>
            </a:pPr>
            <a:r>
              <a:rPr lang="ru" sz="1800">
                <a:latin typeface="Open Sans"/>
                <a:ea typeface="Open Sans"/>
                <a:cs typeface="Open Sans"/>
                <a:sym typeface="Open Sans"/>
              </a:rPr>
              <a:t>Management (both of team and ourselves)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-"/>
            </a:pPr>
            <a:r>
              <a:rPr lang="ru" sz="1800">
                <a:latin typeface="Open Sans"/>
                <a:ea typeface="Open Sans"/>
                <a:cs typeface="Open Sans"/>
                <a:sym typeface="Open Sans"/>
              </a:rPr>
              <a:t>Importance of proper task distribution &amp; delegation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-"/>
            </a:pPr>
            <a:r>
              <a:rPr lang="ru" sz="1800">
                <a:latin typeface="Open Sans"/>
                <a:ea typeface="Open Sans"/>
                <a:cs typeface="Open Sans"/>
                <a:sym typeface="Open Sans"/>
              </a:rPr>
              <a:t>Important to have the right balance in the team in terms of expertise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-"/>
            </a:pPr>
            <a:r>
              <a:rPr lang="ru" sz="1800">
                <a:latin typeface="Open Sans"/>
                <a:ea typeface="Open Sans"/>
                <a:cs typeface="Open Sans"/>
                <a:sym typeface="Open Sans"/>
              </a:rPr>
              <a:t>Retrieval solution should be made more easy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-"/>
            </a:pPr>
            <a:r>
              <a:rPr lang="ru" sz="1800">
                <a:latin typeface="Open Sans"/>
                <a:ea typeface="Open Sans"/>
                <a:cs typeface="Open Sans"/>
                <a:sym typeface="Open Sans"/>
              </a:rPr>
              <a:t>Sometimes it is difficult to communicate with customers and come to terms with their requirements. But </a:t>
            </a:r>
            <a:r>
              <a:rPr lang="ru" sz="1800">
                <a:latin typeface="Open Sans"/>
                <a:ea typeface="Open Sans"/>
                <a:cs typeface="Open Sans"/>
                <a:sym typeface="Open Sans"/>
              </a:rPr>
              <a:t>it's</a:t>
            </a:r>
            <a:r>
              <a:rPr lang="ru" sz="1800">
                <a:latin typeface="Open Sans"/>
                <a:ea typeface="Open Sans"/>
                <a:cs typeface="Open Sans"/>
                <a:sym typeface="Open Sans"/>
              </a:rPr>
              <a:t> part of the job!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-"/>
            </a:pPr>
            <a:r>
              <a:rPr lang="ru" sz="1800">
                <a:latin typeface="Open Sans"/>
                <a:ea typeface="Open Sans"/>
                <a:cs typeface="Open Sans"/>
                <a:sym typeface="Open Sans"/>
              </a:rPr>
              <a:t>We could have made a better overview of existing solution, instead of starting outright to work on the platform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-"/>
            </a:pPr>
            <a:r>
              <a:rPr lang="ru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Given the budget, high priority should be given to the sensors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5" name="Google Shape;265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8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Conclusion</a:t>
            </a:r>
            <a:endParaRPr/>
          </a:p>
        </p:txBody>
      </p:sp>
      <p:sp>
        <p:nvSpPr>
          <p:cNvPr id="271" name="Google Shape;271;p38"/>
          <p:cNvSpPr txBox="1"/>
          <p:nvPr/>
        </p:nvSpPr>
        <p:spPr>
          <a:xfrm>
            <a:off x="419400" y="1453000"/>
            <a:ext cx="7957800" cy="37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-"/>
            </a:pPr>
            <a:r>
              <a:rPr lang="ru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All's</a:t>
            </a:r>
            <a:r>
              <a:rPr lang="ru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well that ends well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-"/>
            </a:pPr>
            <a:r>
              <a:rPr lang="ru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Except: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-"/>
            </a:pPr>
            <a:r>
              <a:rPr lang="ru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We need to have a thorough assessment of what we did (both; right &amp; wrong)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-"/>
            </a:pPr>
            <a:r>
              <a:rPr lang="ru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Looking back after completion of the project is one of the most important step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-"/>
            </a:pPr>
            <a:r>
              <a:rPr lang="ru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Lastly, this course proved an instrumental learning tool on the importance of systems engineering and its application world-wide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2" name="Google Shape;272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Google Shape;27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9950" y="65225"/>
            <a:ext cx="6684083" cy="5013050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39"/>
          <p:cNvSpPr txBox="1"/>
          <p:nvPr>
            <p:ph type="title"/>
          </p:nvPr>
        </p:nvSpPr>
        <p:spPr>
          <a:xfrm>
            <a:off x="1620375" y="414057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Thank you!</a:t>
            </a:r>
            <a:endParaRPr/>
          </a:p>
        </p:txBody>
      </p:sp>
      <p:sp>
        <p:nvSpPr>
          <p:cNvPr id="279" name="Google Shape;279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0"/>
          <p:cNvSpPr txBox="1"/>
          <p:nvPr>
            <p:ph idx="1" type="body"/>
          </p:nvPr>
        </p:nvSpPr>
        <p:spPr>
          <a:xfrm>
            <a:off x="186200" y="1830475"/>
            <a:ext cx="80679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https://docs.google.com/presentation/d/1oEhF79iBdasQX_bPSjFIEbd7jGRGiBQhfP4U-RiV460/edit?usp=sharing</a:t>
            </a:r>
            <a:endParaRPr/>
          </a:p>
        </p:txBody>
      </p:sp>
      <p:sp>
        <p:nvSpPr>
          <p:cNvPr id="285" name="Google Shape;285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5"/>
          <p:cNvSpPr txBox="1"/>
          <p:nvPr/>
        </p:nvSpPr>
        <p:spPr>
          <a:xfrm>
            <a:off x="152400" y="228600"/>
            <a:ext cx="6591300" cy="10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Mission statement</a:t>
            </a:r>
            <a:endParaRPr sz="420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78" name="Google Shape;78;p15"/>
          <p:cNvSpPr txBox="1"/>
          <p:nvPr/>
        </p:nvSpPr>
        <p:spPr>
          <a:xfrm>
            <a:off x="371525" y="1039875"/>
            <a:ext cx="8771400" cy="46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This mission is dedicated to design, assemble, integrate and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fly the platform for two scientific projects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The GELIOSTAT-1 platform will provide several functions: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1. Delivery of the payload up to the stratosphere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2. Initialize the payload operations and sustain it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operational throughout the mission in it is optimal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working conditions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3. Ensure the safety of the payload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4. Establish communication between the elements of the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mission along with the ground segment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5. Data storage throughout the mission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6. Safe retrieval of the payload by the end of the mission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9" name="Google Shape;79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/>
          <p:nvPr>
            <p:ph type="title"/>
          </p:nvPr>
        </p:nvSpPr>
        <p:spPr>
          <a:xfrm>
            <a:off x="831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T</a:t>
            </a:r>
            <a:r>
              <a:rPr lang="ru"/>
              <a:t>he flight campaign</a:t>
            </a:r>
            <a:endParaRPr/>
          </a:p>
        </p:txBody>
      </p:sp>
      <p:pic>
        <p:nvPicPr>
          <p:cNvPr id="85" name="Google Shape;8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65750" y="257951"/>
            <a:ext cx="2672599" cy="469365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6"/>
          <p:cNvSpPr txBox="1"/>
          <p:nvPr/>
        </p:nvSpPr>
        <p:spPr>
          <a:xfrm>
            <a:off x="156400" y="1779600"/>
            <a:ext cx="3409500" cy="15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Open Sans"/>
                <a:ea typeface="Open Sans"/>
                <a:cs typeface="Open Sans"/>
                <a:sym typeface="Open Sans"/>
              </a:rPr>
              <a:t>We began preparing our payload for launch at 10:20 a.m. near Pereslavl-</a:t>
            </a:r>
            <a:r>
              <a:rPr lang="ru" sz="1800">
                <a:latin typeface="Open Sans"/>
                <a:ea typeface="Open Sans"/>
                <a:cs typeface="Open Sans"/>
                <a:sym typeface="Open Sans"/>
              </a:rPr>
              <a:t>Zalessky</a:t>
            </a:r>
            <a:r>
              <a:rPr lang="ru" sz="1800">
                <a:latin typeface="Open Sans"/>
                <a:ea typeface="Open Sans"/>
                <a:cs typeface="Open Sans"/>
                <a:sym typeface="Open Sans"/>
              </a:rPr>
              <a:t> and launched it at 12:17 a.m.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87" name="Google Shape;87;p16" title="video_1_6e6cfa432ced4c9986d50d61b495e998.mp4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27000" y="239775"/>
            <a:ext cx="2672600" cy="4751325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The flight campaign</a:t>
            </a:r>
            <a:endParaRPr/>
          </a:p>
        </p:txBody>
      </p:sp>
      <p:pic>
        <p:nvPicPr>
          <p:cNvPr id="94" name="Google Shape;94;p17" title="joined_video_2b7d886e9e6747b08abf08b71a8ce4a9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875" y="2174225"/>
            <a:ext cx="4995425" cy="281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97225" y="1299625"/>
            <a:ext cx="3691476" cy="3691476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7"/>
          <p:cNvSpPr txBox="1"/>
          <p:nvPr/>
        </p:nvSpPr>
        <p:spPr>
          <a:xfrm>
            <a:off x="135602" y="1397475"/>
            <a:ext cx="43602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B</a:t>
            </a:r>
            <a:r>
              <a:rPr lang="ru" sz="1800"/>
              <a:t>alloons were provided by the team of ‘Stratonavtika’ company</a:t>
            </a:r>
            <a:endParaRPr sz="1800"/>
          </a:p>
        </p:txBody>
      </p:sp>
      <p:sp>
        <p:nvSpPr>
          <p:cNvPr id="97" name="Google Shape;97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8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The flight campaign</a:t>
            </a:r>
            <a:endParaRPr/>
          </a:p>
        </p:txBody>
      </p:sp>
      <p:pic>
        <p:nvPicPr>
          <p:cNvPr id="103" name="Google Shape;10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" y="2057150"/>
            <a:ext cx="4674326" cy="291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02926" y="1371663"/>
            <a:ext cx="4164873" cy="3601474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8"/>
          <p:cNvSpPr txBox="1"/>
          <p:nvPr/>
        </p:nvSpPr>
        <p:spPr>
          <a:xfrm>
            <a:off x="4826725" y="601275"/>
            <a:ext cx="45567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Open Sans"/>
                <a:ea typeface="Open Sans"/>
                <a:cs typeface="Open Sans"/>
                <a:sym typeface="Open Sans"/>
              </a:rPr>
              <a:t>The map of winds and </a:t>
            </a:r>
            <a:r>
              <a:rPr lang="ru" sz="1800">
                <a:latin typeface="Open Sans"/>
                <a:ea typeface="Open Sans"/>
                <a:cs typeface="Open Sans"/>
                <a:sym typeface="Open Sans"/>
              </a:rPr>
              <a:t>reconstruction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Open Sans"/>
                <a:ea typeface="Open Sans"/>
                <a:cs typeface="Open Sans"/>
                <a:sym typeface="Open Sans"/>
              </a:rPr>
              <a:t> of the  </a:t>
            </a:r>
            <a:r>
              <a:rPr lang="ru" sz="1800">
                <a:latin typeface="Open Sans"/>
                <a:ea typeface="Open Sans"/>
                <a:cs typeface="Open Sans"/>
                <a:sym typeface="Open Sans"/>
              </a:rPr>
              <a:t>balloon</a:t>
            </a:r>
            <a:r>
              <a:rPr lang="ru" sz="1800"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ru" sz="1800">
                <a:latin typeface="Open Sans"/>
                <a:ea typeface="Open Sans"/>
                <a:cs typeface="Open Sans"/>
                <a:sym typeface="Open Sans"/>
              </a:rPr>
              <a:t>trajectory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6" name="Google Shape;106;p18"/>
          <p:cNvSpPr/>
          <p:nvPr/>
        </p:nvSpPr>
        <p:spPr>
          <a:xfrm>
            <a:off x="4900225" y="1459650"/>
            <a:ext cx="3666494" cy="2867150"/>
          </a:xfrm>
          <a:custGeom>
            <a:rect b="b" l="l" r="r" t="t"/>
            <a:pathLst>
              <a:path extrusionOk="0" h="114686" w="139014">
                <a:moveTo>
                  <a:pt x="0" y="114686"/>
                </a:moveTo>
                <a:cubicBezTo>
                  <a:pt x="1043" y="110631"/>
                  <a:pt x="3128" y="99394"/>
                  <a:pt x="6256" y="90358"/>
                </a:cubicBezTo>
                <a:cubicBezTo>
                  <a:pt x="9384" y="81322"/>
                  <a:pt x="11585" y="67769"/>
                  <a:pt x="18767" y="60471"/>
                </a:cubicBezTo>
                <a:cubicBezTo>
                  <a:pt x="25949" y="53173"/>
                  <a:pt x="38113" y="50044"/>
                  <a:pt x="49350" y="46569"/>
                </a:cubicBezTo>
                <a:cubicBezTo>
                  <a:pt x="60587" y="43094"/>
                  <a:pt x="74488" y="42399"/>
                  <a:pt x="86188" y="39619"/>
                </a:cubicBezTo>
                <a:cubicBezTo>
                  <a:pt x="97888" y="36839"/>
                  <a:pt x="110748" y="36491"/>
                  <a:pt x="119552" y="29888"/>
                </a:cubicBezTo>
                <a:cubicBezTo>
                  <a:pt x="128356" y="23285"/>
                  <a:pt x="135770" y="4981"/>
                  <a:pt x="139014" y="0"/>
                </a:cubicBezTo>
              </a:path>
            </a:pathLst>
          </a:custGeom>
          <a:noFill/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07" name="Google Shape;107;p18"/>
          <p:cNvSpPr txBox="1"/>
          <p:nvPr/>
        </p:nvSpPr>
        <p:spPr>
          <a:xfrm>
            <a:off x="20075" y="1295475"/>
            <a:ext cx="4674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Open Sans"/>
                <a:ea typeface="Open Sans"/>
                <a:cs typeface="Open Sans"/>
                <a:sym typeface="Open Sans"/>
              </a:rPr>
              <a:t>Our ballon moved from Pereslavl-</a:t>
            </a:r>
            <a:r>
              <a:rPr lang="ru" sz="1800">
                <a:latin typeface="Open Sans"/>
                <a:ea typeface="Open Sans"/>
                <a:cs typeface="Open Sans"/>
                <a:sym typeface="Open Sans"/>
              </a:rPr>
              <a:t>Zalessky</a:t>
            </a:r>
            <a:r>
              <a:rPr lang="ru" sz="1800">
                <a:latin typeface="Open Sans"/>
                <a:ea typeface="Open Sans"/>
                <a:cs typeface="Open Sans"/>
                <a:sym typeface="Open Sans"/>
              </a:rPr>
              <a:t> to the field near Rostov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8" name="Google Shape;108;p18"/>
          <p:cNvSpPr/>
          <p:nvPr/>
        </p:nvSpPr>
        <p:spPr>
          <a:xfrm>
            <a:off x="499950" y="1987275"/>
            <a:ext cx="3896215" cy="2867150"/>
          </a:xfrm>
          <a:custGeom>
            <a:rect b="b" l="l" r="r" t="t"/>
            <a:pathLst>
              <a:path extrusionOk="0" h="114686" w="139014">
                <a:moveTo>
                  <a:pt x="0" y="114686"/>
                </a:moveTo>
                <a:cubicBezTo>
                  <a:pt x="1043" y="110631"/>
                  <a:pt x="3128" y="99394"/>
                  <a:pt x="6256" y="90358"/>
                </a:cubicBezTo>
                <a:cubicBezTo>
                  <a:pt x="9384" y="81322"/>
                  <a:pt x="11585" y="67769"/>
                  <a:pt x="18767" y="60471"/>
                </a:cubicBezTo>
                <a:cubicBezTo>
                  <a:pt x="25949" y="53173"/>
                  <a:pt x="38113" y="50044"/>
                  <a:pt x="49350" y="46569"/>
                </a:cubicBezTo>
                <a:cubicBezTo>
                  <a:pt x="60587" y="43094"/>
                  <a:pt x="74488" y="42399"/>
                  <a:pt x="86188" y="39619"/>
                </a:cubicBezTo>
                <a:cubicBezTo>
                  <a:pt x="97888" y="36839"/>
                  <a:pt x="110748" y="36491"/>
                  <a:pt x="119552" y="29888"/>
                </a:cubicBezTo>
                <a:cubicBezTo>
                  <a:pt x="128356" y="23285"/>
                  <a:pt x="135770" y="4981"/>
                  <a:pt x="139014" y="0"/>
                </a:cubicBezTo>
              </a:path>
            </a:pathLst>
          </a:custGeom>
          <a:noFill/>
          <a:ln cap="flat" cmpd="sng" w="38100">
            <a:solidFill>
              <a:srgbClr val="0000FF"/>
            </a:solidFill>
            <a:prstDash val="dash"/>
            <a:round/>
            <a:headEnd len="med" w="med" type="none"/>
            <a:tailEnd len="med" w="med" type="none"/>
          </a:ln>
        </p:spPr>
      </p:sp>
      <p:sp>
        <p:nvSpPr>
          <p:cNvPr id="109" name="Google Shape;109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37275" y="1296275"/>
            <a:ext cx="4888101" cy="339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0925" y="1296275"/>
            <a:ext cx="3879131" cy="339675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9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SPOT Trace data</a:t>
            </a:r>
            <a:endParaRPr/>
          </a:p>
        </p:txBody>
      </p:sp>
      <p:sp>
        <p:nvSpPr>
          <p:cNvPr id="117" name="Google Shape;117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0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The retrieval campaign</a:t>
            </a:r>
            <a:endParaRPr/>
          </a:p>
        </p:txBody>
      </p:sp>
      <p:pic>
        <p:nvPicPr>
          <p:cNvPr id="123" name="Google Shape;123;p20"/>
          <p:cNvPicPr preferRelativeResize="0"/>
          <p:nvPr/>
        </p:nvPicPr>
        <p:blipFill rotWithShape="1">
          <a:blip r:embed="rId3">
            <a:alphaModFix/>
          </a:blip>
          <a:srcRect b="9996" l="0" r="7808" t="25047"/>
          <a:stretch/>
        </p:blipFill>
        <p:spPr>
          <a:xfrm>
            <a:off x="5534833" y="1685350"/>
            <a:ext cx="3532965" cy="33191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200" y="1680625"/>
            <a:ext cx="5380451" cy="3319162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/>
        </p:nvSpPr>
        <p:spPr>
          <a:xfrm>
            <a:off x="4222525" y="802950"/>
            <a:ext cx="4845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Open Sans"/>
                <a:ea typeface="Open Sans"/>
                <a:cs typeface="Open Sans"/>
                <a:sym typeface="Open Sans"/>
              </a:rPr>
              <a:t>We </a:t>
            </a:r>
            <a:r>
              <a:rPr lang="ru" sz="1800">
                <a:latin typeface="Open Sans"/>
                <a:ea typeface="Open Sans"/>
                <a:cs typeface="Open Sans"/>
                <a:sym typeface="Open Sans"/>
              </a:rPr>
              <a:t>successfully</a:t>
            </a:r>
            <a:r>
              <a:rPr lang="ru" sz="1800">
                <a:latin typeface="Open Sans"/>
                <a:ea typeface="Open Sans"/>
                <a:cs typeface="Open Sans"/>
                <a:sym typeface="Open Sans"/>
              </a:rPr>
              <a:t> found our payload on the ground at 18:16, we were really happy!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6" name="Google Shape;126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21" title="found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3675" y="285500"/>
            <a:ext cx="6096650" cy="4572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607D8B"/>
      </a:accent3>
      <a:accent4>
        <a:srgbClr val="78909C"/>
      </a:accent4>
      <a:accent5>
        <a:srgbClr val="57BB8A"/>
      </a:accent5>
      <a:accent6>
        <a:srgbClr val="DCE755"/>
      </a:accent6>
      <a:hlink>
        <a:srgbClr val="57BB8A"/>
      </a:hlink>
      <a:folHlink>
        <a:srgbClr val="57BB8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